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3" r:id="rId2"/>
    <p:sldId id="264" r:id="rId3"/>
    <p:sldId id="266" r:id="rId4"/>
    <p:sldId id="294" r:id="rId5"/>
    <p:sldId id="267" r:id="rId6"/>
    <p:sldId id="268" r:id="rId7"/>
    <p:sldId id="276" r:id="rId8"/>
    <p:sldId id="300" r:id="rId9"/>
    <p:sldId id="279" r:id="rId10"/>
    <p:sldId id="260" r:id="rId11"/>
    <p:sldId id="262" r:id="rId12"/>
    <p:sldId id="257" r:id="rId13"/>
    <p:sldId id="261" r:id="rId14"/>
    <p:sldId id="265" r:id="rId15"/>
    <p:sldId id="272" r:id="rId16"/>
    <p:sldId id="270" r:id="rId17"/>
    <p:sldId id="271" r:id="rId18"/>
    <p:sldId id="269" r:id="rId19"/>
    <p:sldId id="274" r:id="rId20"/>
    <p:sldId id="281" r:id="rId21"/>
    <p:sldId id="295" r:id="rId22"/>
    <p:sldId id="301" r:id="rId23"/>
    <p:sldId id="296" r:id="rId24"/>
    <p:sldId id="297" r:id="rId25"/>
    <p:sldId id="277" r:id="rId26"/>
    <p:sldId id="275" r:id="rId27"/>
    <p:sldId id="286" r:id="rId28"/>
    <p:sldId id="288" r:id="rId29"/>
    <p:sldId id="287" r:id="rId30"/>
    <p:sldId id="289" r:id="rId31"/>
    <p:sldId id="299" r:id="rId32"/>
    <p:sldId id="291" r:id="rId33"/>
    <p:sldId id="278" r:id="rId34"/>
    <p:sldId id="292" r:id="rId35"/>
    <p:sldId id="290" r:id="rId36"/>
    <p:sldId id="30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112" y="-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7380-C593-B347-97F5-0C5EB02E9AB8}" type="datetimeFigureOut">
              <a:rPr lang="en-US" smtClean="0"/>
              <a:t>7/23/14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075C5-F903-C84B-81A7-2EE3F7AF5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587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B215D-0E93-CC42-A682-C337B6298F4E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368B6-238F-534E-A3C6-E6DC8B168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56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68B6-238F-534E-A3C6-E6DC8B1686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7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138F-F699-364C-B97E-37AB02DEBD6F}" type="datetime1">
              <a:rPr lang="en-US" smtClean="0"/>
              <a:t>7/23/14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97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4987-1386-E446-A24B-E92E9003C15D}" type="datetime1">
              <a:rPr lang="en-US" smtClean="0"/>
              <a:t>7/23/14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9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99847-8D8D-1143-B909-14C1239EAD47}" type="datetime1">
              <a:rPr lang="en-US" smtClean="0"/>
              <a:t>7/23/14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75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B5DCA-2989-FA4B-8D80-569802CB8E65}" type="datetime1">
              <a:rPr lang="en-US" smtClean="0"/>
              <a:t>7/23/14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7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DB7A-97E5-DE43-AB5B-98FDFA2EFC81}" type="datetime1">
              <a:rPr lang="en-US" smtClean="0"/>
              <a:t>7/23/14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2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3A03-A2C3-1E45-BDDD-F8B6A1473FB4}" type="datetime1">
              <a:rPr lang="en-US" smtClean="0"/>
              <a:t>7/23/14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7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61D17-B963-FD4A-A356-06ABDEF32500}" type="datetime1">
              <a:rPr lang="en-US" smtClean="0"/>
              <a:t>7/23/14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2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EB6A-F7FE-894A-BA7C-2482ADD7CF1A}" type="datetime1">
              <a:rPr lang="en-US" smtClean="0"/>
              <a:t>7/23/14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2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C6C8-8972-6641-91EC-A99F3928BE93}" type="datetime1">
              <a:rPr lang="en-US" smtClean="0"/>
              <a:t>7/23/14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21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5F31-FB5A-DF4D-A0ED-6DC575298137}" type="datetime1">
              <a:rPr lang="en-US" smtClean="0"/>
              <a:t>7/23/14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38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03F2-390B-7943-9ADC-B6B96063BCCF}" type="datetime1">
              <a:rPr lang="en-US" smtClean="0"/>
              <a:t>7/23/14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7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594B0-FDF6-384B-95CA-59BF9790C9EA}" type="datetime1">
              <a:rPr lang="en-US" smtClean="0"/>
              <a:t>7/23/14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2A827-0645-234E-8514-0FEFCA15D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5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image" Target="../media/image27.emf"/><Relationship Id="rId13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957" y="2612169"/>
            <a:ext cx="8320192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Discrete-time noise filtering for </a:t>
            </a:r>
            <a:br>
              <a:rPr lang="en-US" sz="3600" dirty="0" smtClean="0"/>
            </a:br>
            <a:r>
              <a:rPr lang="en-US" sz="3600" dirty="0" smtClean="0"/>
              <a:t>Pulse-Processing in particle physics experiments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Diego Ávila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477" y="6317406"/>
            <a:ext cx="88785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This work was supported by the National Commission for Scientific and Technological Research (CONICYT) of </a:t>
            </a:r>
            <a:r>
              <a:rPr lang="en-US" sz="1100" dirty="0" smtClean="0"/>
              <a:t>Chile under </a:t>
            </a:r>
            <a:r>
              <a:rPr lang="en-US" sz="1100" dirty="0"/>
              <a:t>grant FONDECYT 11110165 and scholarship CONICYT-PCHA/</a:t>
            </a:r>
            <a:r>
              <a:rPr lang="en-US" sz="1100" dirty="0" err="1" smtClean="0"/>
              <a:t>Magíster</a:t>
            </a:r>
            <a:r>
              <a:rPr lang="en-US" sz="1100" dirty="0" smtClean="0"/>
              <a:t> </a:t>
            </a:r>
            <a:r>
              <a:rPr lang="en-US" sz="1100" dirty="0" err="1"/>
              <a:t>Nacional</a:t>
            </a:r>
            <a:r>
              <a:rPr lang="en-US" sz="1100" dirty="0"/>
              <a:t>/2013 - folio 221320673.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1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5268" y="3397037"/>
            <a:ext cx="536780" cy="6605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32048" y="2968796"/>
            <a:ext cx="536780" cy="1088786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8828" y="2698069"/>
            <a:ext cx="536780" cy="1359514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05608" y="2525788"/>
            <a:ext cx="536780" cy="1531795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42388" y="2407653"/>
            <a:ext cx="536780" cy="1649930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79168" y="2343663"/>
            <a:ext cx="536780" cy="1713920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101550" y="3373373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646763" y="2944625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181214" y="2677307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5665" y="2506847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260878" y="2384816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89948" y="2316595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595268" y="2091441"/>
            <a:ext cx="0" cy="197327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595267" y="4057582"/>
            <a:ext cx="3899340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76" y="1910645"/>
            <a:ext cx="677985" cy="361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256" y="4743666"/>
            <a:ext cx="859116" cy="424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677" y="4154910"/>
            <a:ext cx="104014" cy="208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683" y="4154910"/>
            <a:ext cx="138315" cy="2074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256" y="4154910"/>
            <a:ext cx="132782" cy="2074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648" y="4148025"/>
            <a:ext cx="290391" cy="2341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8159" y="4238924"/>
            <a:ext cx="469900" cy="508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5039155" y="5001846"/>
            <a:ext cx="1455452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816" y="4553565"/>
            <a:ext cx="870446" cy="3718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0410" y="4743666"/>
            <a:ext cx="859116" cy="424255"/>
          </a:xfrm>
          <a:prstGeom prst="rect">
            <a:avLst/>
          </a:prstGeom>
        </p:spPr>
      </p:pic>
      <p:sp>
        <p:nvSpPr>
          <p:cNvPr id="24" name="Multiply 23"/>
          <p:cNvSpPr/>
          <p:nvPr/>
        </p:nvSpPr>
        <p:spPr>
          <a:xfrm>
            <a:off x="4908059" y="4148025"/>
            <a:ext cx="1495311" cy="1495311"/>
          </a:xfrm>
          <a:prstGeom prst="mathMultiply">
            <a:avLst>
              <a:gd name="adj1" fmla="val 3466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437330" y="5550221"/>
            <a:ext cx="0" cy="783904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437330" y="6334125"/>
            <a:ext cx="2776693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6842" y="6393654"/>
            <a:ext cx="213190" cy="20026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0445" y="6390988"/>
            <a:ext cx="327314" cy="20293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6123" y="6384189"/>
            <a:ext cx="334085" cy="207132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1962048" y="5550221"/>
            <a:ext cx="0" cy="783904"/>
          </a:xfrm>
          <a:prstGeom prst="straightConnector1">
            <a:avLst/>
          </a:prstGeom>
          <a:ln w="9525" cmpd="sng">
            <a:solidFill>
              <a:srgbClr val="000000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583372" y="6110347"/>
            <a:ext cx="0" cy="223778"/>
          </a:xfrm>
          <a:prstGeom prst="straightConnector1">
            <a:avLst/>
          </a:prstGeom>
          <a:ln w="9525" cmpd="sng">
            <a:solidFill>
              <a:srgbClr val="000000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228140" y="6241010"/>
            <a:ext cx="0" cy="93116"/>
          </a:xfrm>
          <a:prstGeom prst="straightConnector1">
            <a:avLst/>
          </a:prstGeom>
          <a:ln w="9525" cmpd="sng">
            <a:solidFill>
              <a:srgbClr val="000000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2593737" y="2333867"/>
            <a:ext cx="3503160" cy="1729136"/>
          </a:xfrm>
          <a:custGeom>
            <a:avLst/>
            <a:gdLst>
              <a:gd name="connsiteX0" fmla="*/ 0 w 3503160"/>
              <a:gd name="connsiteY0" fmla="*/ 1729136 h 1729136"/>
              <a:gd name="connsiteX1" fmla="*/ 543501 w 3503160"/>
              <a:gd name="connsiteY1" fmla="*/ 1045691 h 1729136"/>
              <a:gd name="connsiteX2" fmla="*/ 1076240 w 3503160"/>
              <a:gd name="connsiteY2" fmla="*/ 620555 h 1729136"/>
              <a:gd name="connsiteX3" fmla="*/ 1614360 w 3503160"/>
              <a:gd name="connsiteY3" fmla="*/ 351482 h 1729136"/>
              <a:gd name="connsiteX4" fmla="*/ 2136336 w 3503160"/>
              <a:gd name="connsiteY4" fmla="*/ 190038 h 1729136"/>
              <a:gd name="connsiteX5" fmla="*/ 2685218 w 3503160"/>
              <a:gd name="connsiteY5" fmla="*/ 71646 h 1729136"/>
              <a:gd name="connsiteX6" fmla="*/ 3228719 w 3503160"/>
              <a:gd name="connsiteY6" fmla="*/ 7069 h 1729136"/>
              <a:gd name="connsiteX7" fmla="*/ 3503160 w 3503160"/>
              <a:gd name="connsiteY7" fmla="*/ 1687 h 17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3160" h="1729136">
                <a:moveTo>
                  <a:pt x="0" y="1729136"/>
                </a:moveTo>
                <a:cubicBezTo>
                  <a:pt x="182064" y="1479795"/>
                  <a:pt x="364128" y="1230454"/>
                  <a:pt x="543501" y="1045691"/>
                </a:cubicBezTo>
                <a:cubicBezTo>
                  <a:pt x="722874" y="860928"/>
                  <a:pt x="897763" y="736257"/>
                  <a:pt x="1076240" y="620555"/>
                </a:cubicBezTo>
                <a:cubicBezTo>
                  <a:pt x="1254717" y="504853"/>
                  <a:pt x="1437677" y="423235"/>
                  <a:pt x="1614360" y="351482"/>
                </a:cubicBezTo>
                <a:cubicBezTo>
                  <a:pt x="1791043" y="279729"/>
                  <a:pt x="1957860" y="236677"/>
                  <a:pt x="2136336" y="190038"/>
                </a:cubicBezTo>
                <a:cubicBezTo>
                  <a:pt x="2314812" y="143399"/>
                  <a:pt x="2503154" y="102141"/>
                  <a:pt x="2685218" y="71646"/>
                </a:cubicBezTo>
                <a:cubicBezTo>
                  <a:pt x="2867282" y="41151"/>
                  <a:pt x="3092395" y="18729"/>
                  <a:pt x="3228719" y="7069"/>
                </a:cubicBezTo>
                <a:cubicBezTo>
                  <a:pt x="3365043" y="-4591"/>
                  <a:pt x="3503160" y="1687"/>
                  <a:pt x="3503160" y="1687"/>
                </a:cubicBezTo>
              </a:path>
            </a:pathLst>
          </a:cu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595469" y="2330218"/>
            <a:ext cx="3503160" cy="1729136"/>
          </a:xfrm>
          <a:custGeom>
            <a:avLst/>
            <a:gdLst>
              <a:gd name="connsiteX0" fmla="*/ 0 w 3503160"/>
              <a:gd name="connsiteY0" fmla="*/ 1729136 h 1729136"/>
              <a:gd name="connsiteX1" fmla="*/ 543501 w 3503160"/>
              <a:gd name="connsiteY1" fmla="*/ 1045691 h 1729136"/>
              <a:gd name="connsiteX2" fmla="*/ 1076240 w 3503160"/>
              <a:gd name="connsiteY2" fmla="*/ 620555 h 1729136"/>
              <a:gd name="connsiteX3" fmla="*/ 1614360 w 3503160"/>
              <a:gd name="connsiteY3" fmla="*/ 351482 h 1729136"/>
              <a:gd name="connsiteX4" fmla="*/ 2136336 w 3503160"/>
              <a:gd name="connsiteY4" fmla="*/ 190038 h 1729136"/>
              <a:gd name="connsiteX5" fmla="*/ 2685218 w 3503160"/>
              <a:gd name="connsiteY5" fmla="*/ 71646 h 1729136"/>
              <a:gd name="connsiteX6" fmla="*/ 3228719 w 3503160"/>
              <a:gd name="connsiteY6" fmla="*/ 7069 h 1729136"/>
              <a:gd name="connsiteX7" fmla="*/ 3503160 w 3503160"/>
              <a:gd name="connsiteY7" fmla="*/ 1687 h 17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3160" h="1729136">
                <a:moveTo>
                  <a:pt x="0" y="1729136"/>
                </a:moveTo>
                <a:cubicBezTo>
                  <a:pt x="182064" y="1479795"/>
                  <a:pt x="364128" y="1230454"/>
                  <a:pt x="543501" y="1045691"/>
                </a:cubicBezTo>
                <a:cubicBezTo>
                  <a:pt x="722874" y="860928"/>
                  <a:pt x="897763" y="736257"/>
                  <a:pt x="1076240" y="620555"/>
                </a:cubicBezTo>
                <a:cubicBezTo>
                  <a:pt x="1254717" y="504853"/>
                  <a:pt x="1437677" y="423235"/>
                  <a:pt x="1614360" y="351482"/>
                </a:cubicBezTo>
                <a:cubicBezTo>
                  <a:pt x="1791043" y="279729"/>
                  <a:pt x="1957860" y="236677"/>
                  <a:pt x="2136336" y="190038"/>
                </a:cubicBezTo>
                <a:cubicBezTo>
                  <a:pt x="2314812" y="143399"/>
                  <a:pt x="2503154" y="102141"/>
                  <a:pt x="2685218" y="71646"/>
                </a:cubicBezTo>
                <a:cubicBezTo>
                  <a:pt x="2867282" y="41151"/>
                  <a:pt x="3092395" y="18729"/>
                  <a:pt x="3228719" y="7069"/>
                </a:cubicBezTo>
                <a:cubicBezTo>
                  <a:pt x="3365043" y="-4591"/>
                  <a:pt x="3503160" y="1687"/>
                  <a:pt x="3503160" y="1687"/>
                </a:cubicBezTo>
              </a:path>
            </a:pathLst>
          </a:custGeom>
          <a:ln w="1905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Discrete-time noise analysis 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10</a:t>
            </a:fld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586877" y="5652217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1587093" y="5643336"/>
            <a:ext cx="1823115" cy="683898"/>
          </a:xfrm>
          <a:custGeom>
            <a:avLst/>
            <a:gdLst>
              <a:gd name="connsiteX0" fmla="*/ 0 w 559497"/>
              <a:gd name="connsiteY0" fmla="*/ 0 h 683898"/>
              <a:gd name="connsiteX1" fmla="*/ 124333 w 559497"/>
              <a:gd name="connsiteY1" fmla="*/ 577235 h 683898"/>
              <a:gd name="connsiteX2" fmla="*/ 559497 w 559497"/>
              <a:gd name="connsiteY2" fmla="*/ 683801 h 6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497" h="683898">
                <a:moveTo>
                  <a:pt x="0" y="0"/>
                </a:moveTo>
                <a:cubicBezTo>
                  <a:pt x="15542" y="231634"/>
                  <a:pt x="31084" y="463268"/>
                  <a:pt x="124333" y="577235"/>
                </a:cubicBezTo>
                <a:cubicBezTo>
                  <a:pt x="217583" y="691202"/>
                  <a:pt x="559497" y="683801"/>
                  <a:pt x="559497" y="683801"/>
                </a:cubicBezTo>
              </a:path>
            </a:pathLst>
          </a:cu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9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3" grpId="0" animBg="1"/>
      <p:bldP spid="18" grpId="0" animBg="1"/>
      <p:bldP spid="2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24" grpId="0" animBg="1"/>
      <p:bldP spid="17" grpId="0" animBg="1"/>
      <p:bldP spid="49" grpId="0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enc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157"/>
            <a:ext cx="3781103" cy="28898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92423" y="3397139"/>
            <a:ext cx="536780" cy="6605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29203" y="3397139"/>
            <a:ext cx="536780" cy="660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29203" y="2968898"/>
            <a:ext cx="536780" cy="428241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65983" y="3397139"/>
            <a:ext cx="536780" cy="660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65983" y="2968898"/>
            <a:ext cx="536780" cy="428241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5983" y="2698171"/>
            <a:ext cx="536780" cy="270727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02763" y="3397139"/>
            <a:ext cx="536780" cy="660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2763" y="2968898"/>
            <a:ext cx="536780" cy="428241"/>
          </a:xfrm>
          <a:prstGeom prst="rect">
            <a:avLst/>
          </a:prstGeom>
          <a:solidFill>
            <a:srgbClr val="D7E4BD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02763" y="2698171"/>
            <a:ext cx="536780" cy="270727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02763" y="2525890"/>
            <a:ext cx="536780" cy="172281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39543" y="3397139"/>
            <a:ext cx="536780" cy="6605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39543" y="2968898"/>
            <a:ext cx="536780" cy="428241"/>
          </a:xfrm>
          <a:prstGeom prst="rect">
            <a:avLst/>
          </a:prstGeom>
          <a:solidFill>
            <a:srgbClr val="B3A2C7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9543" y="2698171"/>
            <a:ext cx="536780" cy="270727"/>
          </a:xfrm>
          <a:prstGeom prst="rect">
            <a:avLst/>
          </a:prstGeom>
          <a:solidFill>
            <a:srgbClr val="D7E4BD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39543" y="2525890"/>
            <a:ext cx="536780" cy="172281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39543" y="2407755"/>
            <a:ext cx="536780" cy="118135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76323" y="3397139"/>
            <a:ext cx="536780" cy="66054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276323" y="2968898"/>
            <a:ext cx="536780" cy="428241"/>
          </a:xfrm>
          <a:prstGeom prst="rect">
            <a:avLst/>
          </a:prstGeom>
          <a:solidFill>
            <a:srgbClr val="D99694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276323" y="2698171"/>
            <a:ext cx="536780" cy="270727"/>
          </a:xfrm>
          <a:prstGeom prst="rect">
            <a:avLst/>
          </a:prstGeom>
          <a:solidFill>
            <a:srgbClr val="B3A2C7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76323" y="2525890"/>
            <a:ext cx="536780" cy="172281"/>
          </a:xfrm>
          <a:prstGeom prst="rect">
            <a:avLst/>
          </a:prstGeom>
          <a:solidFill>
            <a:srgbClr val="D7E4BD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276323" y="2412693"/>
            <a:ext cx="536780" cy="113198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76323" y="2343765"/>
            <a:ext cx="536780" cy="63990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102792" y="3373475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631862" y="2944727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177075" y="2677409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00764" y="2506949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251358" y="2384918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75047" y="2316697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593737" y="2333867"/>
            <a:ext cx="3503160" cy="1729136"/>
          </a:xfrm>
          <a:custGeom>
            <a:avLst/>
            <a:gdLst>
              <a:gd name="connsiteX0" fmla="*/ 0 w 3503160"/>
              <a:gd name="connsiteY0" fmla="*/ 1729136 h 1729136"/>
              <a:gd name="connsiteX1" fmla="*/ 543501 w 3503160"/>
              <a:gd name="connsiteY1" fmla="*/ 1045691 h 1729136"/>
              <a:gd name="connsiteX2" fmla="*/ 1076240 w 3503160"/>
              <a:gd name="connsiteY2" fmla="*/ 620555 h 1729136"/>
              <a:gd name="connsiteX3" fmla="*/ 1614360 w 3503160"/>
              <a:gd name="connsiteY3" fmla="*/ 351482 h 1729136"/>
              <a:gd name="connsiteX4" fmla="*/ 2136336 w 3503160"/>
              <a:gd name="connsiteY4" fmla="*/ 190038 h 1729136"/>
              <a:gd name="connsiteX5" fmla="*/ 2685218 w 3503160"/>
              <a:gd name="connsiteY5" fmla="*/ 71646 h 1729136"/>
              <a:gd name="connsiteX6" fmla="*/ 3228719 w 3503160"/>
              <a:gd name="connsiteY6" fmla="*/ 7069 h 1729136"/>
              <a:gd name="connsiteX7" fmla="*/ 3503160 w 3503160"/>
              <a:gd name="connsiteY7" fmla="*/ 1687 h 17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3160" h="1729136">
                <a:moveTo>
                  <a:pt x="0" y="1729136"/>
                </a:moveTo>
                <a:cubicBezTo>
                  <a:pt x="182064" y="1479795"/>
                  <a:pt x="364128" y="1230454"/>
                  <a:pt x="543501" y="1045691"/>
                </a:cubicBezTo>
                <a:cubicBezTo>
                  <a:pt x="722874" y="860928"/>
                  <a:pt x="897763" y="736257"/>
                  <a:pt x="1076240" y="620555"/>
                </a:cubicBezTo>
                <a:cubicBezTo>
                  <a:pt x="1254717" y="504853"/>
                  <a:pt x="1437677" y="423235"/>
                  <a:pt x="1614360" y="351482"/>
                </a:cubicBezTo>
                <a:cubicBezTo>
                  <a:pt x="1791043" y="279729"/>
                  <a:pt x="1957860" y="236677"/>
                  <a:pt x="2136336" y="190038"/>
                </a:cubicBezTo>
                <a:cubicBezTo>
                  <a:pt x="2314812" y="143399"/>
                  <a:pt x="2503154" y="102141"/>
                  <a:pt x="2685218" y="71646"/>
                </a:cubicBezTo>
                <a:cubicBezTo>
                  <a:pt x="2867282" y="41151"/>
                  <a:pt x="3092395" y="18729"/>
                  <a:pt x="3228719" y="7069"/>
                </a:cubicBezTo>
                <a:cubicBezTo>
                  <a:pt x="3365043" y="-4591"/>
                  <a:pt x="3503160" y="1687"/>
                  <a:pt x="3503160" y="1687"/>
                </a:cubicBezTo>
              </a:path>
            </a:pathLst>
          </a:custGeom>
          <a:ln w="1905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Discrete-time noise analysis 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2423" y="3397139"/>
            <a:ext cx="536780" cy="6605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29203" y="3397139"/>
            <a:ext cx="536780" cy="660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29203" y="2968898"/>
            <a:ext cx="536780" cy="428241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65983" y="3397139"/>
            <a:ext cx="536780" cy="660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65983" y="2968898"/>
            <a:ext cx="536780" cy="428241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65983" y="2698171"/>
            <a:ext cx="536780" cy="270727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02763" y="3397139"/>
            <a:ext cx="536780" cy="660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2763" y="2968898"/>
            <a:ext cx="536780" cy="428241"/>
          </a:xfrm>
          <a:prstGeom prst="rect">
            <a:avLst/>
          </a:prstGeom>
          <a:solidFill>
            <a:srgbClr val="D7E4BD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02763" y="2698171"/>
            <a:ext cx="536780" cy="270727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02763" y="2525890"/>
            <a:ext cx="536780" cy="172281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39543" y="3397139"/>
            <a:ext cx="536780" cy="6605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39543" y="2968898"/>
            <a:ext cx="536780" cy="428241"/>
          </a:xfrm>
          <a:prstGeom prst="rect">
            <a:avLst/>
          </a:prstGeom>
          <a:solidFill>
            <a:srgbClr val="B3A2C7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39543" y="2698171"/>
            <a:ext cx="536780" cy="270727"/>
          </a:xfrm>
          <a:prstGeom prst="rect">
            <a:avLst/>
          </a:prstGeom>
          <a:solidFill>
            <a:srgbClr val="D7E4BD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39543" y="2525890"/>
            <a:ext cx="536780" cy="172281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39543" y="2407755"/>
            <a:ext cx="536780" cy="118135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76323" y="3397139"/>
            <a:ext cx="536780" cy="66054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276323" y="2968898"/>
            <a:ext cx="536780" cy="428241"/>
          </a:xfrm>
          <a:prstGeom prst="rect">
            <a:avLst/>
          </a:prstGeom>
          <a:solidFill>
            <a:srgbClr val="D99694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276323" y="2698171"/>
            <a:ext cx="536780" cy="270727"/>
          </a:xfrm>
          <a:prstGeom prst="rect">
            <a:avLst/>
          </a:prstGeom>
          <a:solidFill>
            <a:srgbClr val="B3A2C7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76323" y="2525890"/>
            <a:ext cx="536780" cy="172281"/>
          </a:xfrm>
          <a:prstGeom prst="rect">
            <a:avLst/>
          </a:prstGeom>
          <a:solidFill>
            <a:srgbClr val="D7E4BD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276323" y="2412693"/>
            <a:ext cx="536780" cy="113198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76323" y="2343765"/>
            <a:ext cx="536780" cy="63990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098865" y="3373475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627935" y="2944727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178529" y="2677409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96837" y="2506949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247431" y="2384918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771120" y="2316697"/>
            <a:ext cx="47327" cy="4732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93737" y="2333867"/>
            <a:ext cx="3503160" cy="1729136"/>
          </a:xfrm>
          <a:custGeom>
            <a:avLst/>
            <a:gdLst>
              <a:gd name="connsiteX0" fmla="*/ 0 w 3503160"/>
              <a:gd name="connsiteY0" fmla="*/ 1729136 h 1729136"/>
              <a:gd name="connsiteX1" fmla="*/ 543501 w 3503160"/>
              <a:gd name="connsiteY1" fmla="*/ 1045691 h 1729136"/>
              <a:gd name="connsiteX2" fmla="*/ 1076240 w 3503160"/>
              <a:gd name="connsiteY2" fmla="*/ 620555 h 1729136"/>
              <a:gd name="connsiteX3" fmla="*/ 1614360 w 3503160"/>
              <a:gd name="connsiteY3" fmla="*/ 351482 h 1729136"/>
              <a:gd name="connsiteX4" fmla="*/ 2136336 w 3503160"/>
              <a:gd name="connsiteY4" fmla="*/ 190038 h 1729136"/>
              <a:gd name="connsiteX5" fmla="*/ 2685218 w 3503160"/>
              <a:gd name="connsiteY5" fmla="*/ 71646 h 1729136"/>
              <a:gd name="connsiteX6" fmla="*/ 3228719 w 3503160"/>
              <a:gd name="connsiteY6" fmla="*/ 7069 h 1729136"/>
              <a:gd name="connsiteX7" fmla="*/ 3503160 w 3503160"/>
              <a:gd name="connsiteY7" fmla="*/ 1687 h 17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3160" h="1729136">
                <a:moveTo>
                  <a:pt x="0" y="1729136"/>
                </a:moveTo>
                <a:cubicBezTo>
                  <a:pt x="182064" y="1479795"/>
                  <a:pt x="364128" y="1230454"/>
                  <a:pt x="543501" y="1045691"/>
                </a:cubicBezTo>
                <a:cubicBezTo>
                  <a:pt x="722874" y="860928"/>
                  <a:pt x="897763" y="736257"/>
                  <a:pt x="1076240" y="620555"/>
                </a:cubicBezTo>
                <a:cubicBezTo>
                  <a:pt x="1254717" y="504853"/>
                  <a:pt x="1437677" y="423235"/>
                  <a:pt x="1614360" y="351482"/>
                </a:cubicBezTo>
                <a:cubicBezTo>
                  <a:pt x="1791043" y="279729"/>
                  <a:pt x="1957860" y="236677"/>
                  <a:pt x="2136336" y="190038"/>
                </a:cubicBezTo>
                <a:cubicBezTo>
                  <a:pt x="2314812" y="143399"/>
                  <a:pt x="2503154" y="102141"/>
                  <a:pt x="2685218" y="71646"/>
                </a:cubicBezTo>
                <a:cubicBezTo>
                  <a:pt x="2867282" y="41151"/>
                  <a:pt x="3092395" y="18729"/>
                  <a:pt x="3228719" y="7069"/>
                </a:cubicBezTo>
                <a:cubicBezTo>
                  <a:pt x="3365043" y="-4591"/>
                  <a:pt x="3503160" y="1687"/>
                  <a:pt x="3503160" y="1687"/>
                </a:cubicBezTo>
              </a:path>
            </a:pathLst>
          </a:custGeom>
          <a:ln w="1905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15776" y="274638"/>
            <a:ext cx="417102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Discrete</a:t>
            </a:r>
            <a:r>
              <a:rPr lang="en-US" dirty="0"/>
              <a:t>-time noise analysis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1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10" advClick="0" advTm="0">
        <p:fade/>
      </p:transition>
    </mc:Choice>
    <mc:Fallback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3001E-6 -1.64621E-6 L -0.20187 -0.239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2" y="-119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208 -0.24074 " pathEditMode="relative" ptsTypes="AA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3868" y="1743477"/>
            <a:ext cx="536780" cy="6605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80648" y="1743478"/>
            <a:ext cx="536780" cy="660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80648" y="1315236"/>
            <a:ext cx="536780" cy="428241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17428" y="1743477"/>
            <a:ext cx="536780" cy="6605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17428" y="1315236"/>
            <a:ext cx="536780" cy="428241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17428" y="1044509"/>
            <a:ext cx="536780" cy="270727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54208" y="1743478"/>
            <a:ext cx="536780" cy="6605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4208" y="1315236"/>
            <a:ext cx="536780" cy="428241"/>
          </a:xfrm>
          <a:prstGeom prst="rect">
            <a:avLst/>
          </a:prstGeom>
          <a:solidFill>
            <a:srgbClr val="D7E4BD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54208" y="1044509"/>
            <a:ext cx="536780" cy="270727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54208" y="872228"/>
            <a:ext cx="536780" cy="172281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90988" y="1743477"/>
            <a:ext cx="536780" cy="6605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0988" y="1315237"/>
            <a:ext cx="536780" cy="428241"/>
          </a:xfrm>
          <a:prstGeom prst="rect">
            <a:avLst/>
          </a:prstGeom>
          <a:solidFill>
            <a:srgbClr val="B3A2C7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90988" y="1044509"/>
            <a:ext cx="536780" cy="270727"/>
          </a:xfrm>
          <a:prstGeom prst="rect">
            <a:avLst/>
          </a:prstGeom>
          <a:solidFill>
            <a:srgbClr val="D7E4BD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90988" y="872229"/>
            <a:ext cx="536780" cy="172281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90988" y="754093"/>
            <a:ext cx="536780" cy="118135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27768" y="1743477"/>
            <a:ext cx="536780" cy="660545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27768" y="1315236"/>
            <a:ext cx="536780" cy="428241"/>
          </a:xfrm>
          <a:prstGeom prst="rect">
            <a:avLst/>
          </a:prstGeom>
          <a:solidFill>
            <a:srgbClr val="D99694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27768" y="1044509"/>
            <a:ext cx="536780" cy="270727"/>
          </a:xfrm>
          <a:prstGeom prst="rect">
            <a:avLst/>
          </a:prstGeom>
          <a:solidFill>
            <a:srgbClr val="B3A2C7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27768" y="872228"/>
            <a:ext cx="536780" cy="172281"/>
          </a:xfrm>
          <a:prstGeom prst="rect">
            <a:avLst/>
          </a:prstGeom>
          <a:solidFill>
            <a:srgbClr val="D7E4BD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27768" y="759031"/>
            <a:ext cx="536780" cy="113198"/>
          </a:xfrm>
          <a:prstGeom prst="rect">
            <a:avLst/>
          </a:prstGeom>
          <a:solidFill>
            <a:srgbClr val="FCD5B5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27768" y="695041"/>
            <a:ext cx="536780" cy="63990"/>
          </a:xfrm>
          <a:prstGeom prst="rect">
            <a:avLst/>
          </a:prstGeom>
          <a:solidFill>
            <a:srgbClr val="C6D9F1"/>
          </a:solidFill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0" y="7022120"/>
            <a:ext cx="87488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039155" y="3282901"/>
            <a:ext cx="1455452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16" y="2834620"/>
            <a:ext cx="870446" cy="371841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5039155" y="4027411"/>
            <a:ext cx="1455452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16" y="3579130"/>
            <a:ext cx="870446" cy="371841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5039155" y="4791903"/>
            <a:ext cx="1455452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16" y="4343622"/>
            <a:ext cx="870446" cy="371841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>
            <a:off x="5039155" y="5560225"/>
            <a:ext cx="1455452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16" y="5111944"/>
            <a:ext cx="870446" cy="371841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>
            <a:off x="5039155" y="6293109"/>
            <a:ext cx="1455452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816" y="5844828"/>
            <a:ext cx="870446" cy="37184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62687" y="42371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17" y="3100130"/>
            <a:ext cx="651534" cy="3217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621" y="3842343"/>
            <a:ext cx="661661" cy="3267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907" y="6089900"/>
            <a:ext cx="757144" cy="3411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276" y="4902394"/>
            <a:ext cx="63500" cy="4191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645206" y="2999947"/>
            <a:ext cx="502147" cy="3431083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680" y="4633153"/>
            <a:ext cx="317500" cy="31750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7293437" y="4791903"/>
            <a:ext cx="490321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773" y="4580244"/>
            <a:ext cx="859116" cy="424255"/>
          </a:xfrm>
          <a:prstGeom prst="rect">
            <a:avLst/>
          </a:prstGeom>
        </p:spPr>
      </p:pic>
      <p:sp>
        <p:nvSpPr>
          <p:cNvPr id="54" name="Freeform 53"/>
          <p:cNvSpPr/>
          <p:nvPr/>
        </p:nvSpPr>
        <p:spPr>
          <a:xfrm>
            <a:off x="743868" y="681255"/>
            <a:ext cx="3503160" cy="1729136"/>
          </a:xfrm>
          <a:custGeom>
            <a:avLst/>
            <a:gdLst>
              <a:gd name="connsiteX0" fmla="*/ 0 w 3503160"/>
              <a:gd name="connsiteY0" fmla="*/ 1729136 h 1729136"/>
              <a:gd name="connsiteX1" fmla="*/ 543501 w 3503160"/>
              <a:gd name="connsiteY1" fmla="*/ 1045691 h 1729136"/>
              <a:gd name="connsiteX2" fmla="*/ 1076240 w 3503160"/>
              <a:gd name="connsiteY2" fmla="*/ 620555 h 1729136"/>
              <a:gd name="connsiteX3" fmla="*/ 1614360 w 3503160"/>
              <a:gd name="connsiteY3" fmla="*/ 351482 h 1729136"/>
              <a:gd name="connsiteX4" fmla="*/ 2136336 w 3503160"/>
              <a:gd name="connsiteY4" fmla="*/ 190038 h 1729136"/>
              <a:gd name="connsiteX5" fmla="*/ 2685218 w 3503160"/>
              <a:gd name="connsiteY5" fmla="*/ 71646 h 1729136"/>
              <a:gd name="connsiteX6" fmla="*/ 3228719 w 3503160"/>
              <a:gd name="connsiteY6" fmla="*/ 7069 h 1729136"/>
              <a:gd name="connsiteX7" fmla="*/ 3503160 w 3503160"/>
              <a:gd name="connsiteY7" fmla="*/ 1687 h 172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3160" h="1729136">
                <a:moveTo>
                  <a:pt x="0" y="1729136"/>
                </a:moveTo>
                <a:cubicBezTo>
                  <a:pt x="182064" y="1479795"/>
                  <a:pt x="364128" y="1230454"/>
                  <a:pt x="543501" y="1045691"/>
                </a:cubicBezTo>
                <a:cubicBezTo>
                  <a:pt x="722874" y="860928"/>
                  <a:pt x="897763" y="736257"/>
                  <a:pt x="1076240" y="620555"/>
                </a:cubicBezTo>
                <a:cubicBezTo>
                  <a:pt x="1254717" y="504853"/>
                  <a:pt x="1437677" y="423235"/>
                  <a:pt x="1614360" y="351482"/>
                </a:cubicBezTo>
                <a:cubicBezTo>
                  <a:pt x="1791043" y="279729"/>
                  <a:pt x="1957860" y="236677"/>
                  <a:pt x="2136336" y="190038"/>
                </a:cubicBezTo>
                <a:cubicBezTo>
                  <a:pt x="2314812" y="143399"/>
                  <a:pt x="2503154" y="102141"/>
                  <a:pt x="2685218" y="71646"/>
                </a:cubicBezTo>
                <a:cubicBezTo>
                  <a:pt x="2867282" y="41151"/>
                  <a:pt x="3092395" y="18729"/>
                  <a:pt x="3228719" y="7069"/>
                </a:cubicBezTo>
                <a:cubicBezTo>
                  <a:pt x="3365043" y="-4591"/>
                  <a:pt x="3503160" y="1687"/>
                  <a:pt x="3503160" y="1687"/>
                </a:cubicBezTo>
              </a:path>
            </a:pathLst>
          </a:custGeom>
          <a:ln w="1905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776" y="274638"/>
            <a:ext cx="417102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Discrete</a:t>
            </a:r>
            <a:r>
              <a:rPr lang="en-US" dirty="0"/>
              <a:t>-time noise analysis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1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239E-6 -4.91902E-6 L -4.66239E-6 0.131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4.44444E-6 0.228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0.00018 0.290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4.44444E-6 0.32963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00017 0.35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5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3.33333E-6 0.371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4.90155E-6 L 0.00018 0.2406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2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33333E-6 L 5E-6 0.336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68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2843E-6 -9.37283E-7 L 4.22843E-6 0.3994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7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02985E-6 L 0.00017 0.4383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9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258E-6 -4.8113E-6 L 4.18258E-6 0.351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454E-6 -3.15119E-6 L 3.2454E-6 0.44802 " pathEditMode="relative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5.6263E-7 L 0.00034 0.510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1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4.34823E-6 L 0.00017 0.5496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8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0023 L 0.00034 0.4631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7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8871E-6 -4.91902E-6 L 4.98871E-6 0.4622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1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71E-6 4.92247E-6 L 3.85871E-6 0.558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91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9.37283E-7 L 0.00017 0.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9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71E-6 -4.85073E-6 L 3.85871E-6 0.5704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5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4.92247E-6 L 0.00017 0.667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4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8898E-6 -4.85073E-6 L 3.48898E-6 0.679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95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2" grpId="1" animBg="1"/>
      <p:bldP spid="23" grpId="0" animBg="1"/>
      <p:bldP spid="24" grpId="0" animBg="1"/>
      <p:bldP spid="25" grpId="0" animBg="1"/>
      <p:bldP spid="26" grpId="0" animBg="1"/>
      <p:bldP spid="27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SNR maximization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following configuration</a:t>
            </a:r>
            <a:endParaRPr lang="en-US" dirty="0"/>
          </a:p>
        </p:txBody>
      </p:sp>
      <p:pic>
        <p:nvPicPr>
          <p:cNvPr id="4" name="Picture 3" descr="front-en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24" y="2540000"/>
            <a:ext cx="7126941" cy="2591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5659368"/>
            <a:ext cx="82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84" y="5689251"/>
            <a:ext cx="1367118" cy="34537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3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7177" y="1141965"/>
            <a:ext cx="36774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</a:t>
            </a:r>
            <a:r>
              <a:rPr lang="en-US" sz="3200" dirty="0" smtClean="0"/>
              <a:t>e want to minimize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17177" y="3570941"/>
            <a:ext cx="39146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Independent variables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42" y="4554818"/>
            <a:ext cx="228600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42" y="4441265"/>
            <a:ext cx="4000500" cy="419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15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SNR maximization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2527300"/>
            <a:ext cx="3822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5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timum_tau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32" y="1598704"/>
            <a:ext cx="4656418" cy="40490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SNR maximization: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8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ptimum_w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26" y="1334447"/>
            <a:ext cx="5290298" cy="47284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SNR maximization: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6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ptimum_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30" y="1648473"/>
            <a:ext cx="4533900" cy="38165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SNR maximization: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SC filter for arbitrary weighting function synthesis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UMC180nm (through </a:t>
            </a:r>
            <a:r>
              <a:rPr lang="en-US" dirty="0" err="1" smtClean="0"/>
              <a:t>Europractice</a:t>
            </a:r>
            <a:r>
              <a:rPr lang="en-US" dirty="0" smtClean="0"/>
              <a:t>) </a:t>
            </a:r>
          </a:p>
          <a:p>
            <a:r>
              <a:rPr lang="en-US" dirty="0" smtClean="0"/>
              <a:t>Mentor graphics tools </a:t>
            </a:r>
            <a:r>
              <a:rPr lang="en-US" sz="2400" dirty="0" smtClean="0"/>
              <a:t>(ICUC new analog </a:t>
            </a:r>
            <a:r>
              <a:rPr lang="en-US" sz="2400" dirty="0" err="1" smtClean="0"/>
              <a:t>toolchain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3" name="Picture 2" descr="filtro_tex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7" y="3073773"/>
            <a:ext cx="7663216" cy="32612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5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Motivations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Basic concepts: noise analysis for pulse-processing in particle physics experiments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Noise </a:t>
            </a:r>
            <a:r>
              <a:rPr lang="en-US" sz="2800" dirty="0" smtClean="0"/>
              <a:t>analysis </a:t>
            </a:r>
            <a:r>
              <a:rPr lang="en-US" sz="2800" dirty="0"/>
              <a:t>in </a:t>
            </a:r>
            <a:r>
              <a:rPr lang="en-US" sz="2800" dirty="0" smtClean="0"/>
              <a:t>pulse-processing discrete-time filters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SC filter for arbitrary weighting function </a:t>
            </a:r>
            <a:r>
              <a:rPr lang="en-US" sz="2800" dirty="0" smtClean="0"/>
              <a:t>synthesis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Results</a:t>
            </a:r>
            <a:r>
              <a:rPr lang="en-US" sz="28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Conclusion 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5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 speed: 51.95 MHz</a:t>
            </a:r>
          </a:p>
          <a:p>
            <a:r>
              <a:rPr lang="en-US" dirty="0" smtClean="0"/>
              <a:t>Dynamic range: 10 bits</a:t>
            </a:r>
          </a:p>
          <a:p>
            <a:r>
              <a:rPr lang="en-US" dirty="0" smtClean="0"/>
              <a:t>Input/output swing: </a:t>
            </a:r>
            <a:r>
              <a:rPr lang="en-US" dirty="0" smtClean="0"/>
              <a:t>~ 1 V</a:t>
            </a:r>
          </a:p>
          <a:p>
            <a:r>
              <a:rPr lang="en-US" dirty="0" smtClean="0"/>
              <a:t>Gain resolution: 6 bits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equations</a:t>
            </a:r>
          </a:p>
          <a:p>
            <a:r>
              <a:rPr lang="en-US" dirty="0" err="1" smtClean="0"/>
              <a:t>gm</a:t>
            </a:r>
            <a:r>
              <a:rPr lang="en-US" dirty="0" smtClean="0"/>
              <a:t>/Id methodology</a:t>
            </a:r>
          </a:p>
          <a:p>
            <a:r>
              <a:rPr lang="en-US" dirty="0" smtClean="0"/>
              <a:t>Semi-exhaustive script</a:t>
            </a:r>
          </a:p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5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 descr="simple_filter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98" y="1774732"/>
            <a:ext cx="5509547" cy="3179639"/>
          </a:xfrm>
          <a:prstGeom prst="rect">
            <a:avLst/>
          </a:prstGeom>
        </p:spPr>
      </p:pic>
      <p:pic>
        <p:nvPicPr>
          <p:cNvPr id="5" name="Picture 4" descr="OTA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22" y="1261204"/>
            <a:ext cx="6262467" cy="4064582"/>
          </a:xfrm>
          <a:prstGeom prst="rect">
            <a:avLst/>
          </a:prstGeom>
        </p:spPr>
      </p:pic>
      <p:pic>
        <p:nvPicPr>
          <p:cNvPr id="6" name="Picture 5" descr="buffer_pos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29" y="1394122"/>
            <a:ext cx="5731969" cy="3420180"/>
          </a:xfrm>
          <a:prstGeom prst="rect">
            <a:avLst/>
          </a:prstGeom>
        </p:spPr>
      </p:pic>
      <p:pic>
        <p:nvPicPr>
          <p:cNvPr id="7" name="Picture 6" descr="cap_array_pos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98" y="1546978"/>
            <a:ext cx="22479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0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as_all_pos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89" y="1517533"/>
            <a:ext cx="4674966" cy="376880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β-multiplier</a:t>
            </a:r>
            <a:endParaRPr lang="en-US" dirty="0"/>
          </a:p>
        </p:txBody>
      </p:sp>
      <p:pic>
        <p:nvPicPr>
          <p:cNvPr id="3" name="Picture 2" descr="bias_filter_post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24" y="1443358"/>
            <a:ext cx="7181722" cy="36418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5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_layo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289" y="1135440"/>
            <a:ext cx="5320316" cy="53391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17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ilter_layou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9" y="1219753"/>
            <a:ext cx="8564013" cy="487026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26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4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TA_layout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22" y="1540330"/>
            <a:ext cx="5665157" cy="44927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de_OTA_pos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22" y="914498"/>
            <a:ext cx="6427731" cy="48207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5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ffer_layout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93" y="1422748"/>
            <a:ext cx="6433678" cy="45640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0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924" y="1175775"/>
            <a:ext cx="9403758" cy="3247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Motivations: the ILC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-167924" y="4411090"/>
            <a:ext cx="9529701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-283372" y="4432083"/>
            <a:ext cx="9529701" cy="1"/>
          </a:xfrm>
          <a:prstGeom prst="line">
            <a:avLst/>
          </a:prstGeom>
          <a:ln w="1270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-167924" y="1161630"/>
            <a:ext cx="9529701" cy="1"/>
          </a:xfrm>
          <a:prstGeom prst="line">
            <a:avLst/>
          </a:prstGeom>
          <a:ln w="1270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5" y="4240492"/>
            <a:ext cx="5955404" cy="9528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71" y="621006"/>
            <a:ext cx="6908800" cy="4889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651" y="560687"/>
            <a:ext cx="4852348" cy="4073985"/>
          </a:xfrm>
          <a:prstGeom prst="rect">
            <a:avLst/>
          </a:prstGeom>
        </p:spPr>
      </p:pic>
      <p:pic>
        <p:nvPicPr>
          <p:cNvPr id="32" name="Picture 31" descr="Screen Shot 2014-07-21 at 2.02.5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5" y="1072429"/>
            <a:ext cx="7053472" cy="3252033"/>
          </a:xfrm>
          <a:prstGeom prst="rect">
            <a:avLst/>
          </a:prstGeom>
        </p:spPr>
      </p:pic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0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de_buffer_po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13" y="940660"/>
            <a:ext cx="6541892" cy="4909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4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_test_circui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9" y="2755768"/>
            <a:ext cx="6705600" cy="18542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Functionality: WF synthesis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9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m_wf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50" y="1646155"/>
            <a:ext cx="5333193" cy="44771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Functionality: WF synthesis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0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in_curv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71" y="1531470"/>
            <a:ext cx="5906745" cy="443005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793079" y="3665311"/>
            <a:ext cx="2238749" cy="176324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31828" y="3662591"/>
            <a:ext cx="167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Due to the binary cap arrangement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70674" y="5961529"/>
            <a:ext cx="3174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Filter step response (64 available gains)</a:t>
            </a:r>
            <a:endParaRPr lang="en-US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Functionality: variable gain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9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st_filter_after_omni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62" y="1238559"/>
            <a:ext cx="6233377" cy="510914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Functionality: control signals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3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nearit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33" y="1288410"/>
            <a:ext cx="5439508" cy="435822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3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</a:t>
            </a:r>
            <a:r>
              <a:rPr lang="en-US" dirty="0"/>
              <a:t>of a new mathematical framework for a design-oriented analysis of discrete-time filters in the discrete-time </a:t>
            </a:r>
            <a:r>
              <a:rPr lang="en-US" dirty="0" smtClean="0"/>
              <a:t>domain.</a:t>
            </a:r>
          </a:p>
          <a:p>
            <a:r>
              <a:rPr lang="en-US" dirty="0" smtClean="0"/>
              <a:t>Design </a:t>
            </a:r>
            <a:r>
              <a:rPr lang="en-US" dirty="0"/>
              <a:t>and implementation of a switched </a:t>
            </a:r>
            <a:r>
              <a:rPr lang="en-US" dirty="0" smtClean="0"/>
              <a:t>capacitor  </a:t>
            </a:r>
            <a:r>
              <a:rPr lang="en-US" dirty="0"/>
              <a:t>filter for arbitrary weighting </a:t>
            </a:r>
            <a:r>
              <a:rPr lang="en-US" dirty="0" smtClean="0"/>
              <a:t>function synthesis.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Motivations: the Bean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detecto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19" y="3104609"/>
            <a:ext cx="5753100" cy="939800"/>
          </a:xfrm>
          <a:prstGeom prst="rect">
            <a:avLst/>
          </a:prstGeom>
        </p:spPr>
      </p:pic>
      <p:pic>
        <p:nvPicPr>
          <p:cNvPr id="2" name="Picture 1" descr="thebean_diag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24" y="1604024"/>
            <a:ext cx="6213196" cy="3805481"/>
          </a:xfrm>
          <a:prstGeom prst="rect">
            <a:avLst/>
          </a:prstGeom>
        </p:spPr>
      </p:pic>
      <p:pic>
        <p:nvPicPr>
          <p:cNvPr id="6" name="Picture 5" descr="chi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02" y="2880342"/>
            <a:ext cx="2805022" cy="2793829"/>
          </a:xfrm>
          <a:prstGeom prst="rect">
            <a:avLst/>
          </a:prstGeom>
        </p:spPr>
      </p:pic>
      <p:pic>
        <p:nvPicPr>
          <p:cNvPr id="7" name="Picture 6" descr="unnam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95" y="1604024"/>
            <a:ext cx="5000752" cy="403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Basic concepts: noise analysis for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pulse</a:t>
            </a:r>
            <a:r>
              <a:rPr lang="en-US" sz="3200" dirty="0"/>
              <a:t>-processing in particle physics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6422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Electronic noise.</a:t>
            </a:r>
          </a:p>
          <a:p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 smtClean="0"/>
              <a:t>of the times we deal with continuous processes: we assume that the noise process started at </a:t>
            </a:r>
            <a:r>
              <a:rPr lang="en-US" dirty="0"/>
              <a:t>- </a:t>
            </a:r>
            <a:r>
              <a:rPr lang="en-US" dirty="0" smtClean="0"/>
              <a:t>∞.</a:t>
            </a:r>
          </a:p>
          <a:p>
            <a:endParaRPr lang="en-US" dirty="0"/>
          </a:p>
          <a:p>
            <a:r>
              <a:rPr lang="en-US" dirty="0"/>
              <a:t>Thus, </a:t>
            </a:r>
            <a:r>
              <a:rPr lang="en-US" dirty="0" smtClean="0"/>
              <a:t>we are used </a:t>
            </a:r>
            <a:r>
              <a:rPr lang="en-US" dirty="0"/>
              <a:t>to model the noise in the frequency domain.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	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vout_cs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21" y="1639158"/>
            <a:ext cx="1693058" cy="10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ont-en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6" y="831007"/>
            <a:ext cx="5031208" cy="1829530"/>
          </a:xfrm>
          <a:prstGeom prst="rect">
            <a:avLst/>
          </a:prstGeom>
        </p:spPr>
      </p:pic>
      <p:pic>
        <p:nvPicPr>
          <p:cNvPr id="7" name="Picture 6" descr="vout_cs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4" y="3274888"/>
            <a:ext cx="2849379" cy="17315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202178" y="2343025"/>
            <a:ext cx="251795" cy="8321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04520" y="5006434"/>
            <a:ext cx="1" cy="30246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5654" y="344381"/>
            <a:ext cx="5728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but in pulse-processing for particle physics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59800" y="5244433"/>
            <a:ext cx="23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after restarting C</a:t>
            </a:r>
            <a:r>
              <a:rPr lang="en-US" baseline="-25000" dirty="0" smtClean="0"/>
              <a:t>F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55033" y="5007600"/>
            <a:ext cx="0" cy="302468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53973" y="5309186"/>
            <a:ext cx="285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End after taking the sample</a:t>
            </a:r>
          </a:p>
        </p:txBody>
      </p:sp>
      <p:pic>
        <p:nvPicPr>
          <p:cNvPr id="18" name="Picture 17" descr="filterou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33" y="2937500"/>
            <a:ext cx="3302000" cy="20701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895031" y="2280578"/>
            <a:ext cx="519343" cy="65692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2288008" y="4423383"/>
            <a:ext cx="183538" cy="2750512"/>
          </a:xfrm>
          <a:prstGeom prst="leftBrace">
            <a:avLst>
              <a:gd name="adj1" fmla="val 96261"/>
              <a:gd name="adj2" fmla="val 49204"/>
            </a:avLst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0139" y="5861802"/>
            <a:ext cx="257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Finite-time process </a:t>
            </a:r>
            <a:endParaRPr lang="en-US" sz="2400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974638" y="3436470"/>
            <a:ext cx="2750513" cy="0"/>
          </a:xfrm>
          <a:prstGeom prst="line">
            <a:avLst/>
          </a:prstGeom>
          <a:ln w="3175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66" y="3192929"/>
            <a:ext cx="420228" cy="4870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32" y="831007"/>
            <a:ext cx="685800" cy="4191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819588" y="1435473"/>
            <a:ext cx="259672" cy="40229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55033" y="6172233"/>
            <a:ext cx="518143" cy="0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424360" y="5756734"/>
            <a:ext cx="4151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continuous-time noise analysis is </a:t>
            </a:r>
            <a:r>
              <a:rPr lang="en-US" sz="2400" dirty="0"/>
              <a:t>more intuitive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White noise can </a:t>
            </a:r>
            <a:r>
              <a:rPr lang="en-US" dirty="0"/>
              <a:t>be modeled </a:t>
            </a:r>
            <a:r>
              <a:rPr lang="en-US" dirty="0" smtClean="0"/>
              <a:t>as a Poisson sequence </a:t>
            </a:r>
            <a:r>
              <a:rPr lang="en-US" dirty="0"/>
              <a:t>of </a:t>
            </a:r>
            <a:r>
              <a:rPr lang="en-US" dirty="0" smtClean="0"/>
              <a:t>Dirac impulses.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" y="3209553"/>
            <a:ext cx="0" cy="783904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57200" y="3993457"/>
            <a:ext cx="2776693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97640" y="3316821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28972" y="3993457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376752" y="3993457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91775" y="3316821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24172" y="3993457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541146" y="3316821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74360" y="3316821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58220" y="3273143"/>
            <a:ext cx="0" cy="783904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58220" y="4057047"/>
            <a:ext cx="2776693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198660" y="3736672"/>
            <a:ext cx="216" cy="320375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34" idx="0"/>
          </p:cNvCxnSpPr>
          <p:nvPr/>
        </p:nvCxnSpPr>
        <p:spPr>
          <a:xfrm>
            <a:off x="6429992" y="4055557"/>
            <a:ext cx="0" cy="393595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777772" y="4057047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892795" y="3380411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525192" y="4057047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942166" y="3380411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075380" y="3380411"/>
            <a:ext cx="0" cy="676636"/>
          </a:xfrm>
          <a:prstGeom prst="straightConnector1">
            <a:avLst/>
          </a:prstGeom>
          <a:ln w="3175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6198876" y="3736672"/>
            <a:ext cx="559497" cy="321828"/>
          </a:xfrm>
          <a:custGeom>
            <a:avLst/>
            <a:gdLst>
              <a:gd name="connsiteX0" fmla="*/ 0 w 559497"/>
              <a:gd name="connsiteY0" fmla="*/ 0 h 683898"/>
              <a:gd name="connsiteX1" fmla="*/ 124333 w 559497"/>
              <a:gd name="connsiteY1" fmla="*/ 577235 h 683898"/>
              <a:gd name="connsiteX2" fmla="*/ 559497 w 559497"/>
              <a:gd name="connsiteY2" fmla="*/ 683801 h 6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497" h="683898">
                <a:moveTo>
                  <a:pt x="0" y="0"/>
                </a:moveTo>
                <a:cubicBezTo>
                  <a:pt x="15542" y="231634"/>
                  <a:pt x="31084" y="463268"/>
                  <a:pt x="124333" y="577235"/>
                </a:cubicBezTo>
                <a:cubicBezTo>
                  <a:pt x="217583" y="691202"/>
                  <a:pt x="559497" y="683801"/>
                  <a:pt x="559497" y="683801"/>
                </a:cubicBezTo>
              </a:path>
            </a:pathLst>
          </a:cu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893011" y="3371530"/>
            <a:ext cx="559497" cy="683898"/>
          </a:xfrm>
          <a:custGeom>
            <a:avLst/>
            <a:gdLst>
              <a:gd name="connsiteX0" fmla="*/ 0 w 559497"/>
              <a:gd name="connsiteY0" fmla="*/ 0 h 683898"/>
              <a:gd name="connsiteX1" fmla="*/ 124333 w 559497"/>
              <a:gd name="connsiteY1" fmla="*/ 577235 h 683898"/>
              <a:gd name="connsiteX2" fmla="*/ 559497 w 559497"/>
              <a:gd name="connsiteY2" fmla="*/ 683801 h 6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497" h="683898">
                <a:moveTo>
                  <a:pt x="0" y="0"/>
                </a:moveTo>
                <a:cubicBezTo>
                  <a:pt x="15542" y="231634"/>
                  <a:pt x="31084" y="463268"/>
                  <a:pt x="124333" y="577235"/>
                </a:cubicBezTo>
                <a:cubicBezTo>
                  <a:pt x="217583" y="691202"/>
                  <a:pt x="559497" y="683801"/>
                  <a:pt x="559497" y="683801"/>
                </a:cubicBezTo>
              </a:path>
            </a:pathLst>
          </a:cu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8075416" y="3374603"/>
            <a:ext cx="559497" cy="683898"/>
          </a:xfrm>
          <a:custGeom>
            <a:avLst/>
            <a:gdLst>
              <a:gd name="connsiteX0" fmla="*/ 0 w 559497"/>
              <a:gd name="connsiteY0" fmla="*/ 0 h 683898"/>
              <a:gd name="connsiteX1" fmla="*/ 124333 w 559497"/>
              <a:gd name="connsiteY1" fmla="*/ 577235 h 683898"/>
              <a:gd name="connsiteX2" fmla="*/ 559497 w 559497"/>
              <a:gd name="connsiteY2" fmla="*/ 683801 h 6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497" h="683898">
                <a:moveTo>
                  <a:pt x="0" y="0"/>
                </a:moveTo>
                <a:cubicBezTo>
                  <a:pt x="15542" y="231634"/>
                  <a:pt x="31084" y="463268"/>
                  <a:pt x="124333" y="577235"/>
                </a:cubicBezTo>
                <a:cubicBezTo>
                  <a:pt x="217583" y="691202"/>
                  <a:pt x="559497" y="683801"/>
                  <a:pt x="559497" y="683801"/>
                </a:cubicBezTo>
              </a:path>
            </a:pathLst>
          </a:cu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7942166" y="3371530"/>
            <a:ext cx="559497" cy="683898"/>
          </a:xfrm>
          <a:custGeom>
            <a:avLst/>
            <a:gdLst>
              <a:gd name="connsiteX0" fmla="*/ 0 w 559497"/>
              <a:gd name="connsiteY0" fmla="*/ 0 h 683898"/>
              <a:gd name="connsiteX1" fmla="*/ 124333 w 559497"/>
              <a:gd name="connsiteY1" fmla="*/ 577235 h 683898"/>
              <a:gd name="connsiteX2" fmla="*/ 559497 w 559497"/>
              <a:gd name="connsiteY2" fmla="*/ 683801 h 6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497" h="683898">
                <a:moveTo>
                  <a:pt x="0" y="0"/>
                </a:moveTo>
                <a:cubicBezTo>
                  <a:pt x="15542" y="231634"/>
                  <a:pt x="31084" y="463268"/>
                  <a:pt x="124333" y="577235"/>
                </a:cubicBezTo>
                <a:cubicBezTo>
                  <a:pt x="217583" y="691202"/>
                  <a:pt x="559497" y="683801"/>
                  <a:pt x="559497" y="683801"/>
                </a:cubicBezTo>
              </a:path>
            </a:pathLst>
          </a:cu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V="1">
            <a:off x="6429992" y="4056956"/>
            <a:ext cx="559497" cy="392196"/>
          </a:xfrm>
          <a:custGeom>
            <a:avLst/>
            <a:gdLst>
              <a:gd name="connsiteX0" fmla="*/ 0 w 559497"/>
              <a:gd name="connsiteY0" fmla="*/ 0 h 683898"/>
              <a:gd name="connsiteX1" fmla="*/ 124333 w 559497"/>
              <a:gd name="connsiteY1" fmla="*/ 577235 h 683898"/>
              <a:gd name="connsiteX2" fmla="*/ 559497 w 559497"/>
              <a:gd name="connsiteY2" fmla="*/ 683801 h 6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497" h="683898">
                <a:moveTo>
                  <a:pt x="0" y="0"/>
                </a:moveTo>
                <a:cubicBezTo>
                  <a:pt x="15542" y="231634"/>
                  <a:pt x="31084" y="463268"/>
                  <a:pt x="124333" y="577235"/>
                </a:cubicBezTo>
                <a:cubicBezTo>
                  <a:pt x="217583" y="691202"/>
                  <a:pt x="559497" y="683801"/>
                  <a:pt x="559497" y="683801"/>
                </a:cubicBezTo>
              </a:path>
            </a:pathLst>
          </a:cu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flipV="1">
            <a:off x="6777772" y="4056956"/>
            <a:ext cx="559497" cy="667846"/>
          </a:xfrm>
          <a:custGeom>
            <a:avLst/>
            <a:gdLst>
              <a:gd name="connsiteX0" fmla="*/ 0 w 559497"/>
              <a:gd name="connsiteY0" fmla="*/ 0 h 683898"/>
              <a:gd name="connsiteX1" fmla="*/ 124333 w 559497"/>
              <a:gd name="connsiteY1" fmla="*/ 577235 h 683898"/>
              <a:gd name="connsiteX2" fmla="*/ 559497 w 559497"/>
              <a:gd name="connsiteY2" fmla="*/ 683801 h 6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497" h="683898">
                <a:moveTo>
                  <a:pt x="0" y="0"/>
                </a:moveTo>
                <a:cubicBezTo>
                  <a:pt x="15542" y="231634"/>
                  <a:pt x="31084" y="463268"/>
                  <a:pt x="124333" y="577235"/>
                </a:cubicBezTo>
                <a:cubicBezTo>
                  <a:pt x="217583" y="691202"/>
                  <a:pt x="559497" y="683801"/>
                  <a:pt x="559497" y="683801"/>
                </a:cubicBezTo>
              </a:path>
            </a:pathLst>
          </a:cu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flipV="1">
            <a:off x="7525192" y="4056956"/>
            <a:ext cx="559497" cy="667846"/>
          </a:xfrm>
          <a:custGeom>
            <a:avLst/>
            <a:gdLst>
              <a:gd name="connsiteX0" fmla="*/ 0 w 559497"/>
              <a:gd name="connsiteY0" fmla="*/ 0 h 683898"/>
              <a:gd name="connsiteX1" fmla="*/ 124333 w 559497"/>
              <a:gd name="connsiteY1" fmla="*/ 577235 h 683898"/>
              <a:gd name="connsiteX2" fmla="*/ 559497 w 559497"/>
              <a:gd name="connsiteY2" fmla="*/ 683801 h 68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497" h="683898">
                <a:moveTo>
                  <a:pt x="0" y="0"/>
                </a:moveTo>
                <a:cubicBezTo>
                  <a:pt x="15542" y="231634"/>
                  <a:pt x="31084" y="463268"/>
                  <a:pt x="124333" y="577235"/>
                </a:cubicBezTo>
                <a:cubicBezTo>
                  <a:pt x="217583" y="691202"/>
                  <a:pt x="559497" y="683801"/>
                  <a:pt x="559497" y="683801"/>
                </a:cubicBezTo>
              </a:path>
            </a:pathLst>
          </a:cu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809907" y="3649904"/>
            <a:ext cx="1394302" cy="799248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085215" y="3838311"/>
            <a:ext cx="84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37" idx="1"/>
          </p:cNvCxnSpPr>
          <p:nvPr/>
        </p:nvCxnSpPr>
        <p:spPr>
          <a:xfrm>
            <a:off x="3543480" y="4049528"/>
            <a:ext cx="266427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204209" y="4069429"/>
            <a:ext cx="266427" cy="0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401013" y="4081493"/>
            <a:ext cx="81290" cy="462450"/>
          </a:xfrm>
          <a:prstGeom prst="straightConnector1">
            <a:avLst/>
          </a:prstGeom>
          <a:ln w="12700">
            <a:solidFill>
              <a:srgbClr val="000000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464258" y="4029363"/>
            <a:ext cx="52130" cy="5213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223484" y="44895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Ts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233893" y="5839072"/>
            <a:ext cx="0" cy="783904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33893" y="6622976"/>
            <a:ext cx="2776693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Freeform 50"/>
          <p:cNvSpPr/>
          <p:nvPr/>
        </p:nvSpPr>
        <p:spPr>
          <a:xfrm>
            <a:off x="3253531" y="5657470"/>
            <a:ext cx="2604689" cy="976172"/>
          </a:xfrm>
          <a:custGeom>
            <a:avLst/>
            <a:gdLst>
              <a:gd name="connsiteX0" fmla="*/ 0 w 2728769"/>
              <a:gd name="connsiteY0" fmla="*/ 955180 h 976172"/>
              <a:gd name="connsiteX1" fmla="*/ 913088 w 2728769"/>
              <a:gd name="connsiteY1" fmla="*/ 19 h 976172"/>
              <a:gd name="connsiteX2" fmla="*/ 2728769 w 2728769"/>
              <a:gd name="connsiteY2" fmla="*/ 976172 h 97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8769" h="976172">
                <a:moveTo>
                  <a:pt x="0" y="955180"/>
                </a:moveTo>
                <a:cubicBezTo>
                  <a:pt x="229146" y="475850"/>
                  <a:pt x="458293" y="-3480"/>
                  <a:pt x="913088" y="19"/>
                </a:cubicBezTo>
                <a:cubicBezTo>
                  <a:pt x="1367883" y="3518"/>
                  <a:pt x="2728769" y="976172"/>
                  <a:pt x="2728769" y="976172"/>
                </a:cubicBez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69" y="5992583"/>
            <a:ext cx="536581" cy="301827"/>
          </a:xfrm>
          <a:prstGeom prst="rect">
            <a:avLst/>
          </a:prstGeom>
        </p:spPr>
      </p:pic>
      <p:sp>
        <p:nvSpPr>
          <p:cNvPr id="60" name="Slide Number Placeholder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/>
      <p:bldP spid="46" grpId="0" animBg="1"/>
      <p:bldP spid="47" grpId="0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0978" y="2470521"/>
            <a:ext cx="1394302" cy="799248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6286" y="2658928"/>
            <a:ext cx="84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7960" y="2681608"/>
            <a:ext cx="238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 Discrete-time 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78" y="4607075"/>
            <a:ext cx="536581" cy="30182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52256" y="4574844"/>
            <a:ext cx="138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EX. GIGANTE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0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ront-en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9" y="1381552"/>
            <a:ext cx="7126941" cy="259161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4986374" y="3329674"/>
            <a:ext cx="251795" cy="832102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7001374" y="3446577"/>
            <a:ext cx="418779" cy="615479"/>
          </a:xfrm>
          <a:prstGeom prst="straightConnector1">
            <a:avLst/>
          </a:prstGeom>
          <a:ln w="6350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381" y="4251313"/>
            <a:ext cx="677985" cy="361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024" y="4173626"/>
            <a:ext cx="536581" cy="30182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497632" y="3973167"/>
            <a:ext cx="977484" cy="9096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Our </a:t>
            </a:r>
            <a:r>
              <a:rPr lang="en-US" sz="3600" dirty="0"/>
              <a:t>approach: </a:t>
            </a:r>
            <a:r>
              <a:rPr lang="en-US" sz="3600" dirty="0" smtClean="0"/>
              <a:t>Discrete</a:t>
            </a:r>
            <a:r>
              <a:rPr lang="en-US" sz="3600" dirty="0"/>
              <a:t>-</a:t>
            </a:r>
            <a:r>
              <a:rPr lang="en-US" sz="3600" dirty="0" smtClean="0"/>
              <a:t>time noise analysis 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2A827-0645-234E-8514-0FEFCA15D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6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16229</TotalTime>
  <Words>424</Words>
  <Application>Microsoft Macintosh PowerPoint</Application>
  <PresentationFormat>On-screen Show (4:3)</PresentationFormat>
  <Paragraphs>120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Discrete-time noise filtering for  Pulse-Processing in particle physics experiments</vt:lpstr>
      <vt:lpstr>Outline</vt:lpstr>
      <vt:lpstr>Motivations: the ILC</vt:lpstr>
      <vt:lpstr>PowerPoint Presentation</vt:lpstr>
      <vt:lpstr>Basic concepts: noise analysis for  pulse-processing in particle physics experiments</vt:lpstr>
      <vt:lpstr>PowerPoint Presentation</vt:lpstr>
      <vt:lpstr>Weighting function</vt:lpstr>
      <vt:lpstr>Problem</vt:lpstr>
      <vt:lpstr>PowerPoint Presentation</vt:lpstr>
      <vt:lpstr>Discrete-time noise analysis </vt:lpstr>
      <vt:lpstr>Discrete-time noise analysis </vt:lpstr>
      <vt:lpstr>Discrete-time noise analysis </vt:lpstr>
      <vt:lpstr>Discrete-time noise analysis </vt:lpstr>
      <vt:lpstr>SNR maximization</vt:lpstr>
      <vt:lpstr>PowerPoint Presentation</vt:lpstr>
      <vt:lpstr>PowerPoint Presentation</vt:lpstr>
      <vt:lpstr>PowerPoint Presentation</vt:lpstr>
      <vt:lpstr>PowerPoint Presentation</vt:lpstr>
      <vt:lpstr>A SC filter for arbitrary weighting function synthesis</vt:lpstr>
      <vt:lpstr>Specifications</vt:lpstr>
      <vt:lpstr>Design process</vt:lpstr>
      <vt:lpstr>Architecture</vt:lpstr>
      <vt:lpstr>PowerPoint Presentation</vt:lpstr>
      <vt:lpstr>β-multiplier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Avila</dc:creator>
  <cp:lastModifiedBy>Diego Avila</cp:lastModifiedBy>
  <cp:revision>75</cp:revision>
  <dcterms:created xsi:type="dcterms:W3CDTF">2013-09-27T12:44:10Z</dcterms:created>
  <dcterms:modified xsi:type="dcterms:W3CDTF">2014-07-23T18:16:30Z</dcterms:modified>
</cp:coreProperties>
</file>